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Playfair Display" panose="020B0604020202020204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6f980f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6f980f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980f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980f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980f9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980f9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Top10 neigh, top 10 hosts,room type,box plots,violin plots,spatial data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0375e45bb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f0375e45bb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0375e45b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0375e45b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0375e45bb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0375e45bb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Top10 neigh, top 10 hosts,room type,box plots,violin plots,spatial data,| sentiment: word cloud, year on year peformance | price prediction: correlation, variables used, model performance table, accuracy|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0276ca2d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0276ca2d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342250" y="4281900"/>
            <a:ext cx="628076" cy="62807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insideairbnb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vaderSentiment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Airbnb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London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SHUBHAM NATH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nath725shubham@gmail.com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+91-7972441336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 source 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http://insideairbnb.com/</a:t>
            </a:r>
            <a:r>
              <a:rPr lang="en"/>
              <a:t> [9 Feb, 2021 London Archives] 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Content: </a:t>
            </a:r>
            <a:r>
              <a:rPr lang="en"/>
              <a:t>Listings and Reviews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Analysis:</a:t>
            </a:r>
            <a:endParaRPr b="1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 b="1"/>
          </a:p>
        </p:txBody>
      </p:sp>
      <p:sp>
        <p:nvSpPr>
          <p:cNvPr id="68" name="Google Shape;68;p14"/>
          <p:cNvSpPr/>
          <p:nvPr/>
        </p:nvSpPr>
        <p:spPr>
          <a:xfrm>
            <a:off x="834325" y="2975500"/>
            <a:ext cx="1636500" cy="1371000"/>
          </a:xfrm>
          <a:prstGeom prst="flowChartAlternateProcess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935275" y="3106900"/>
            <a:ext cx="14346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Wrangling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&amp;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Exploring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3811700" y="2975500"/>
            <a:ext cx="1537200" cy="1371000"/>
          </a:xfrm>
          <a:prstGeom prst="flowChartAlternateProcess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3863000" y="3039250"/>
            <a:ext cx="14346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Review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Sentiment 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Analysis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6790725" y="2975500"/>
            <a:ext cx="1537200" cy="1371000"/>
          </a:xfrm>
          <a:prstGeom prst="flowChartAlternateProcess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6842025" y="3260800"/>
            <a:ext cx="14346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Price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Prediction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350" y="661000"/>
            <a:ext cx="3496300" cy="191075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311700" y="14692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Wrangling and Exploring Data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141675" y="953700"/>
            <a:ext cx="5012400" cy="10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Neighbourhood_group column is 100% missing, hence removed.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Last_review column’s missing values have been imputed by 0. Assumption: there are no reviews for those listings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Name identifiers have been removed since we have ids if needed</a:t>
            </a:r>
            <a:endParaRPr sz="1097" b="1"/>
          </a:p>
        </p:txBody>
      </p:sp>
      <p:sp>
        <p:nvSpPr>
          <p:cNvPr id="81" name="Google Shape;81;p15"/>
          <p:cNvSpPr txBox="1">
            <a:spLocks noGrp="1"/>
          </p:cNvSpPr>
          <p:nvPr>
            <p:ph type="body" idx="1"/>
          </p:nvPr>
        </p:nvSpPr>
        <p:spPr>
          <a:xfrm>
            <a:off x="241450" y="1835750"/>
            <a:ext cx="45834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97" b="1" u="sng"/>
              <a:t>INSIGHTS:</a:t>
            </a:r>
            <a:endParaRPr sz="1097" b="1" u="sng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Host 33889201 outmatches others by a lot (800+ listings)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Westminster is the neighbourhood with the most listings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Most listings are of the type: Entire home/apt or Private room</a:t>
            </a:r>
            <a:endParaRPr sz="1097" b="1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7" b="1"/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85150" y="2709900"/>
            <a:ext cx="4516500" cy="2281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964950"/>
            <a:ext cx="3408952" cy="191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body" idx="2"/>
          </p:nvPr>
        </p:nvSpPr>
        <p:spPr>
          <a:xfrm>
            <a:off x="18475" y="152925"/>
            <a:ext cx="4572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5592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55"/>
              <a:buChar char="●"/>
            </a:pPr>
            <a:r>
              <a:rPr lang="en" sz="1055" b="1"/>
              <a:t>Price, no. of reviews and minimum nights are highly skewed </a:t>
            </a:r>
            <a:endParaRPr sz="1055" b="1"/>
          </a:p>
          <a:p>
            <a:pPr marL="457200" lvl="0" indent="-295592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55"/>
              <a:buChar char="●"/>
            </a:pPr>
            <a:r>
              <a:rPr lang="en" sz="1055" b="1"/>
              <a:t>For a better visualization, we remove extreme values of price during bivariate analysis.</a:t>
            </a:r>
            <a:endParaRPr sz="1055" b="1"/>
          </a:p>
        </p:txBody>
      </p:sp>
      <p:pic>
        <p:nvPicPr>
          <p:cNvPr id="89" name="Google Shape;89;p16"/>
          <p:cNvPicPr preferRelativeResize="0"/>
          <p:nvPr/>
        </p:nvPicPr>
        <p:blipFill rotWithShape="1">
          <a:blip r:embed="rId3">
            <a:alphaModFix/>
          </a:blip>
          <a:srcRect l="12304" r="10061" b="6881"/>
          <a:stretch/>
        </p:blipFill>
        <p:spPr>
          <a:xfrm rot="-5400000">
            <a:off x="2862839" y="3159663"/>
            <a:ext cx="2373248" cy="6872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3755475" y="4757325"/>
            <a:ext cx="588000" cy="28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en" sz="1265"/>
              <a:t>Price</a:t>
            </a:r>
            <a:endParaRPr sz="1265"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4">
            <a:alphaModFix/>
          </a:blip>
          <a:srcRect l="7133" t="10218" r="5659" b="10692"/>
          <a:stretch/>
        </p:blipFill>
        <p:spPr>
          <a:xfrm>
            <a:off x="4469725" y="246450"/>
            <a:ext cx="4520776" cy="19746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>
            <a:spLocks noGrp="1"/>
          </p:cNvSpPr>
          <p:nvPr>
            <p:ph type="body" idx="1"/>
          </p:nvPr>
        </p:nvSpPr>
        <p:spPr>
          <a:xfrm>
            <a:off x="139225" y="797262"/>
            <a:ext cx="4330500" cy="13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97" b="1" u="sng"/>
              <a:t>INSIGHTS:</a:t>
            </a:r>
            <a:endParaRPr sz="1097" b="1" u="sng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7" b="1" u="sng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Hotel rooms have the highest range in prices, closely followed by Entire home/apt.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In general,Hotel rooms and Entire home/apt are more expensive than Shared or Private rooms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Listings in central London have, in general, high availability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Most reviews are in English language out of 44 total languages</a:t>
            </a:r>
            <a:endParaRPr sz="1097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7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7" b="1"/>
          </a:p>
        </p:txBody>
      </p:sp>
      <p:pic>
        <p:nvPicPr>
          <p:cNvPr id="93" name="Google Shape;93;p16"/>
          <p:cNvPicPr preferRelativeResize="0"/>
          <p:nvPr/>
        </p:nvPicPr>
        <p:blipFill rotWithShape="1">
          <a:blip r:embed="rId5">
            <a:alphaModFix/>
          </a:blip>
          <a:srcRect l="3886" t="28510" r="9750" b="24379"/>
          <a:stretch/>
        </p:blipFill>
        <p:spPr>
          <a:xfrm>
            <a:off x="4418500" y="2316700"/>
            <a:ext cx="4572001" cy="282679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333150" y="4757325"/>
            <a:ext cx="3109800" cy="28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en" sz="1265"/>
              <a:t>Top 3 Most Used Review Languages</a:t>
            </a:r>
            <a:endParaRPr sz="1265"/>
          </a:p>
        </p:txBody>
      </p:sp>
      <p:pic>
        <p:nvPicPr>
          <p:cNvPr id="95" name="Google Shape;95;p16"/>
          <p:cNvPicPr preferRelativeResize="0"/>
          <p:nvPr/>
        </p:nvPicPr>
        <p:blipFill rotWithShape="1">
          <a:blip r:embed="rId6">
            <a:alphaModFix/>
          </a:blip>
          <a:srcRect l="7153" t="8950" r="8784"/>
          <a:stretch/>
        </p:blipFill>
        <p:spPr>
          <a:xfrm>
            <a:off x="85025" y="2455300"/>
            <a:ext cx="3595448" cy="224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11700" y="10442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Sentiment Analysis</a:t>
            </a:r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1"/>
          </p:nvPr>
        </p:nvSpPr>
        <p:spPr>
          <a:xfrm>
            <a:off x="311700" y="677400"/>
            <a:ext cx="77754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291" algn="l" rtl="0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Business Use Case : Ease of processing feedback from customers</a:t>
            </a:r>
            <a:endParaRPr sz="1097" b="1"/>
          </a:p>
          <a:p>
            <a:pPr marL="457200" lvl="0" indent="-298291" algn="l" rtl="0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Methodology : Unsupervised learning English comments using </a:t>
            </a:r>
            <a:r>
              <a:rPr lang="en" sz="1097" b="1" u="sng">
                <a:solidFill>
                  <a:schemeClr val="hlink"/>
                </a:solidFill>
                <a:hlinkClick r:id="rId3"/>
              </a:rPr>
              <a:t>Vader</a:t>
            </a:r>
            <a:endParaRPr sz="1097" b="1" u="sng"/>
          </a:p>
          <a:p>
            <a:pPr marL="457200" lvl="0" indent="-298291" algn="l" rtl="0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Created variable : Sentiment Score (Range: -1 to  1, measuring positive/negative/neutral sentiment)</a:t>
            </a:r>
            <a:endParaRPr sz="1097" b="1"/>
          </a:p>
          <a:p>
            <a:pPr marL="457200" lvl="0" indent="-298291" algn="l" rtl="0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Bucketed Score as per industry standards to label sentiments as positive, medium, or negative.</a:t>
            </a:r>
            <a:endParaRPr sz="1097" b="1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3005725" y="1420050"/>
            <a:ext cx="6069900" cy="11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97" b="1" u="sng"/>
              <a:t>INSIGHTS</a:t>
            </a:r>
            <a:r>
              <a:rPr lang="en" sz="1097" b="1"/>
              <a:t>: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Most comments are positive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People like when the place is clean and comfortable the host is friendly and the neighbourhood is centrally located.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Performance of most reviewed listing dropped in 2020 probably due to Covid</a:t>
            </a:r>
            <a:endParaRPr sz="1097" b="1"/>
          </a:p>
          <a:p>
            <a:pPr marL="457200" lvl="0" indent="-298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lang="en" sz="1097" b="1"/>
              <a:t>Highest Scored Listing-99241. Highest Scored Host- The Portobello Room</a:t>
            </a:r>
            <a:endParaRPr sz="1097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97" b="1"/>
              <a:t>Note- Only considered listings, hosts with at least 50 reviews for point 4.</a:t>
            </a:r>
            <a:endParaRPr sz="1097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7" b="1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7" b="1"/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0" y="4857300"/>
            <a:ext cx="3471600" cy="28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en" sz="1265"/>
              <a:t>Most Frequent Words in Positive Comments</a:t>
            </a:r>
            <a:endParaRPr sz="1265"/>
          </a:p>
        </p:txBody>
      </p:sp>
      <p:pic>
        <p:nvPicPr>
          <p:cNvPr id="104" name="Google Shape;104;p17"/>
          <p:cNvPicPr preferRelativeResize="0"/>
          <p:nvPr/>
        </p:nvPicPr>
        <p:blipFill rotWithShape="1">
          <a:blip r:embed="rId4">
            <a:alphaModFix/>
          </a:blip>
          <a:srcRect l="14054" t="18779" r="5313" b="18622"/>
          <a:stretch/>
        </p:blipFill>
        <p:spPr>
          <a:xfrm>
            <a:off x="361325" y="1585900"/>
            <a:ext cx="2539848" cy="1971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 rotWithShape="1">
          <a:blip r:embed="rId5">
            <a:alphaModFix/>
          </a:blip>
          <a:srcRect l="11628" t="22551" r="9050" b="23995"/>
          <a:stretch/>
        </p:blipFill>
        <p:spPr>
          <a:xfrm>
            <a:off x="531350" y="3557600"/>
            <a:ext cx="2199798" cy="13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 rotWithShape="1">
          <a:blip r:embed="rId6">
            <a:alphaModFix/>
          </a:blip>
          <a:srcRect l="6243" t="5857" r="3657" b="3183"/>
          <a:stretch/>
        </p:blipFill>
        <p:spPr>
          <a:xfrm>
            <a:off x="3471600" y="2763025"/>
            <a:ext cx="4615501" cy="224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>
            <a:spLocks noGrp="1"/>
          </p:cNvSpPr>
          <p:nvPr>
            <p:ph type="title"/>
          </p:nvPr>
        </p:nvSpPr>
        <p:spPr>
          <a:xfrm>
            <a:off x="311700" y="1469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Prediction Model</a:t>
            </a:r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body" idx="1"/>
          </p:nvPr>
        </p:nvSpPr>
        <p:spPr>
          <a:xfrm>
            <a:off x="311700" y="645600"/>
            <a:ext cx="8306700" cy="8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291" algn="l" rtl="0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Business Use Case : Predict price for a new listing based on variables in multiple datasets</a:t>
            </a:r>
            <a:endParaRPr sz="1097" b="1"/>
          </a:p>
          <a:p>
            <a:pPr marL="457200" lvl="0" indent="-298291" algn="l" rtl="0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Methodology : Supervised Learning (Regression Analysis)</a:t>
            </a:r>
            <a:endParaRPr sz="1097" b="1"/>
          </a:p>
          <a:p>
            <a:pPr marL="457200" lvl="0" indent="-298291" algn="l" rtl="0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Feature engineered variable: Avg_Sentiment_Score_Per_Listing using Score from sentiment analysis</a:t>
            </a:r>
            <a:endParaRPr sz="1097" b="1"/>
          </a:p>
          <a:p>
            <a:pPr marL="457200" lvl="0" indent="-298291" algn="l" rtl="0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lang="en" sz="1097" b="1"/>
              <a:t>Experimented with different models and picked best. Performed Hyperparameter Tuning to get best set of parameters</a:t>
            </a:r>
            <a:endParaRPr sz="1097" b="1"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t="9485" r="11762"/>
          <a:stretch/>
        </p:blipFill>
        <p:spPr>
          <a:xfrm>
            <a:off x="141775" y="1530300"/>
            <a:ext cx="2844426" cy="3007452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>
            <a:spLocks noGrp="1"/>
          </p:cNvSpPr>
          <p:nvPr>
            <p:ph type="body" idx="1"/>
          </p:nvPr>
        </p:nvSpPr>
        <p:spPr>
          <a:xfrm>
            <a:off x="203775" y="4601350"/>
            <a:ext cx="27204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97" b="1"/>
              <a:t>Correlation Heatmap of Variables left after removing multicollinearity</a:t>
            </a:r>
            <a:endParaRPr sz="1097" b="1"/>
          </a:p>
        </p:txBody>
      </p:sp>
      <p:sp>
        <p:nvSpPr>
          <p:cNvPr id="115" name="Google Shape;115;p18"/>
          <p:cNvSpPr txBox="1"/>
          <p:nvPr/>
        </p:nvSpPr>
        <p:spPr>
          <a:xfrm>
            <a:off x="3453825" y="1830850"/>
            <a:ext cx="24231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u="sng">
                <a:latin typeface="Lato"/>
                <a:ea typeface="Lato"/>
                <a:cs typeface="Lato"/>
                <a:sym typeface="Lato"/>
              </a:rPr>
              <a:t>Variables Used:</a:t>
            </a:r>
            <a:endParaRPr sz="1000" b="1" u="sng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Accommodates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Avg_Sentiment_Score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Neighbourhood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Room Type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Calculated Host Listings Count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Host Identity Verified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Host superhost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Instant Bookable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Minimum Nights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Reviews Per Month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Availability 365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5827300" y="2429975"/>
            <a:ext cx="2423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Validation RMSE: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9144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249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9144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Train RMSE: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9144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159</a:t>
            </a:r>
            <a:endParaRPr sz="10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Prospects</a:t>
            </a:r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body" idx="1"/>
          </p:nvPr>
        </p:nvSpPr>
        <p:spPr>
          <a:xfrm>
            <a:off x="311700" y="1216225"/>
            <a:ext cx="8671800" cy="22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Time Series Forecasting For Price or Availability </a:t>
            </a:r>
            <a:endParaRPr sz="1300"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Using Listings and Review Data for training and Calendar data for validation</a:t>
            </a:r>
            <a:endParaRPr sz="1300"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Using neural network architectures for price prediction.</a:t>
            </a:r>
            <a:endParaRPr sz="1300"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Utilizing the power of Deep Learning to decrease validation errors</a:t>
            </a:r>
            <a:endParaRPr sz="1300"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Trying Supervised Sentiment Analysis by using Review Scores present in data as a proxy for Sentiment Scores</a:t>
            </a:r>
            <a:endParaRPr sz="1300"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To improve sentiment model</a:t>
            </a:r>
            <a:endParaRPr sz="1300"/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3184650" y="3432625"/>
            <a:ext cx="25647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582</Words>
  <Application>Microsoft Office PowerPoint</Application>
  <PresentationFormat>On-screen Show (16:9)</PresentationFormat>
  <Paragraphs>80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Lato</vt:lpstr>
      <vt:lpstr>Playfair Display</vt:lpstr>
      <vt:lpstr>Arial</vt:lpstr>
      <vt:lpstr>Coral</vt:lpstr>
      <vt:lpstr>Airbnb London Analysis</vt:lpstr>
      <vt:lpstr>Overview</vt:lpstr>
      <vt:lpstr>Wrangling and Exploring Data</vt:lpstr>
      <vt:lpstr>PowerPoint Presentation</vt:lpstr>
      <vt:lpstr>Review Sentiment Analysis</vt:lpstr>
      <vt:lpstr>Price Prediction Model</vt:lpstr>
      <vt:lpstr>Future Prospects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Airbnb London Analysis</dc:title>
  <cp:lastModifiedBy>SHUBHAM NATH</cp:lastModifiedBy>
  <cp:revision>1</cp:revision>
  <dcterms:modified xsi:type="dcterms:W3CDTF">2023-04-08T07:21:44Z</dcterms:modified>
</cp:coreProperties>
</file>